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</p:sldIdLst>
  <p:sldSz cy="5143500" cx="9144000"/>
  <p:notesSz cx="6858000" cy="9144000"/>
  <p:embeddedFontLst>
    <p:embeddedFont>
      <p:font typeface="Helvetica Neue"/>
      <p:regular r:id="rId155"/>
      <p:bold r:id="rId156"/>
      <p:italic r:id="rId157"/>
      <p:boldItalic r:id="rId158"/>
    </p:embeddedFont>
    <p:embeddedFont>
      <p:font typeface="Helvetica Neue Light"/>
      <p:regular r:id="rId159"/>
      <p:bold r:id="rId160"/>
      <p:italic r:id="rId161"/>
      <p:boldItalic r:id="rId1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162" Type="http://schemas.openxmlformats.org/officeDocument/2006/relationships/font" Target="fonts/HelveticaNeueLight-boldItalic.fntdata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font" Target="fonts/HelveticaNeueLight-italic.fntdata"/><Relationship Id="rId54" Type="http://schemas.openxmlformats.org/officeDocument/2006/relationships/slide" Target="slides/slide50.xml"/><Relationship Id="rId160" Type="http://schemas.openxmlformats.org/officeDocument/2006/relationships/font" Target="fonts/HelveticaNeueLight-bold.fntdata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font" Target="fonts/HelveticaNeueLight-regular.fntdata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font" Target="fonts/HelveticaNeue-boldItalic.fntdata"/><Relationship Id="rId157" Type="http://schemas.openxmlformats.org/officeDocument/2006/relationships/font" Target="fonts/HelveticaNeue-italic.fntdata"/><Relationship Id="rId156" Type="http://schemas.openxmlformats.org/officeDocument/2006/relationships/font" Target="fonts/HelveticaNeue-bold.fntdata"/><Relationship Id="rId155" Type="http://schemas.openxmlformats.org/officeDocument/2006/relationships/font" Target="fonts/Helvetica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Shape 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Shape 9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Shape 10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Shape 10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Shape 1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Shape 10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Shape 10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Shape 1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Shape 10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Shape 10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Shape 10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Shape 1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Shape 1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Shape 1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Shape 1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Shape 1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Shape 1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Shape 1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Shape 1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Shape 1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Shape 1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Shape 1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Shape 1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Shape 1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Shape 1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Shape 1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Shape 1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Shape 1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Shape 1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Shape 1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Shape 1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Shape 1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Shape 1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Shape 1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Shape 1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Shape 1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Shape 1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Shape 1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Shape 1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Shape 1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Shape 1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Shape 1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Shape 1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Shape 1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Shape 1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Shape 1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Shape 1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Shape 1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Shape 1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Shape 1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hape 1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Shape 1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Shape 1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Shape 7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Shape 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Shape 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Shape 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Shape 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Shape 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Shape 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Shape 8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Shape 9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Shape 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2.gif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52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6.png"/><Relationship Id="rId13" Type="http://schemas.openxmlformats.org/officeDocument/2006/relationships/image" Target="../media/image18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5" Type="http://schemas.openxmlformats.org/officeDocument/2006/relationships/image" Target="../media/image20.png"/><Relationship Id="rId14" Type="http://schemas.openxmlformats.org/officeDocument/2006/relationships/image" Target="../media/image17.png"/><Relationship Id="rId16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42.gif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2.gif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5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42.gif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1" Type="http://schemas.openxmlformats.org/officeDocument/2006/relationships/hyperlink" Target="https://manning-content.s3.amazonaws.com/download/7/c7e285f-d8da-476e-b4b7-54edf3cdf3be/GroovyinA1_CH18.pdf" TargetMode="External"/><Relationship Id="rId10" Type="http://schemas.openxmlformats.org/officeDocument/2006/relationships/hyperlink" Target="http://www.gpars.org/webapp/guide/index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49.png"/><Relationship Id="rId4" Type="http://schemas.openxmlformats.org/officeDocument/2006/relationships/hyperlink" Target="https://github.com/yermilov/gpars-talk" TargetMode="External"/><Relationship Id="rId9" Type="http://schemas.openxmlformats.org/officeDocument/2006/relationships/hyperlink" Target="https://groovy-community.slack.com/messages/C2PDVRJ0Y/" TargetMode="External"/><Relationship Id="rId5" Type="http://schemas.openxmlformats.org/officeDocument/2006/relationships/hyperlink" Target="https://www.youtube.com/watch?v=7AByMX76c_4" TargetMode="External"/><Relationship Id="rId6" Type="http://schemas.openxmlformats.org/officeDocument/2006/relationships/hyperlink" Target="https://www.infoq.com/presentations/gpars" TargetMode="External"/><Relationship Id="rId7" Type="http://schemas.openxmlformats.org/officeDocument/2006/relationships/hyperlink" Target="http://www.gpars.org/" TargetMode="External"/><Relationship Id="rId8" Type="http://schemas.openxmlformats.org/officeDocument/2006/relationships/hyperlink" Target="https://github.com/GPars/GPar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2.gif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32281iDADEAFC04868CE5C" id="54" name="Shape 54"/>
          <p:cNvPicPr preferRelativeResize="0"/>
          <p:nvPr/>
        </p:nvPicPr>
        <p:blipFill rotWithShape="1">
          <a:blip r:embed="rId3">
            <a:alphaModFix amt="30000"/>
          </a:blip>
          <a:srcRect b="17188" l="0" r="0" t="1718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0" y="1689825"/>
            <a:ext cx="9144000" cy="259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Unsung Hero of Concurrency in Practice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150" y="4795200"/>
            <a:ext cx="914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http://playstationna.i.lithium.com/t5/image/serverpage/image-id/432281iDADEAFC04868CE5C?v=1.0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12" y="0"/>
            <a:ext cx="6753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=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shape -&gt; blueShapesGuard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 it.add(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}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3" name="Shape 953"/>
          <p:cNvSpPr txBox="1"/>
          <p:nvPr/>
        </p:nvSpPr>
        <p:spPr>
          <a:xfrm>
            <a:off x="1030150" y="1686252"/>
            <a:ext cx="62160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blueShapesGuard.addListener { oldValue, newValue -&gt; … 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blueShapesGuard.addValidator { oldValue, newValue -&gt; … }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1030150" y="3379602"/>
            <a:ext cx="41556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blueShapesGuard.val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blueShapesGuard.valAsync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it 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959" name="Shape 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MessagingRunnable&lt;List&lt;Shape&gt;&gt;()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doRun(List&lt;Shape&gt;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MessagingRunnable&lt;List&lt;Shape&gt;&gt;()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doRun(List&lt;Shape&gt;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Shape 9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212" y="0"/>
            <a:ext cx="1090875" cy="1702051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Shape 970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71" name="Shape 971"/>
          <p:cNvCxnSpPr>
            <a:stCxn id="970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72" name="Shape 972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73" name="Shape 973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4" name="Shape 974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5" name="Shape 975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76" name="Shape 976"/>
          <p:cNvCxnSpPr>
            <a:stCxn id="975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77" name="Shape 977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8" name="Shape 978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9" name="Shape 979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80" name="Shape 980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1" name="Shape 981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82" name="Shape 982"/>
          <p:cNvCxnSpPr>
            <a:stCxn id="972" idx="3"/>
            <a:endCxn id="980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3" name="Shape 983"/>
          <p:cNvCxnSpPr>
            <a:endCxn id="972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4" name="Shape 984"/>
          <p:cNvCxnSpPr>
            <a:endCxn id="973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5" name="Shape 985"/>
          <p:cNvCxnSpPr>
            <a:endCxn id="974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6" name="Shape 986"/>
          <p:cNvCxnSpPr>
            <a:endCxn id="977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7" name="Shape 987"/>
          <p:cNvCxnSpPr>
            <a:endCxn id="978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8" name="Shape 988"/>
          <p:cNvCxnSpPr>
            <a:endCxn id="979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89" name="Shape 989"/>
          <p:cNvSpPr txBox="1"/>
          <p:nvPr/>
        </p:nvSpPr>
        <p:spPr>
          <a:xfrm>
            <a:off x="4693512" y="1570100"/>
            <a:ext cx="2391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Shape 994"/>
          <p:cNvPicPr preferRelativeResize="0"/>
          <p:nvPr/>
        </p:nvPicPr>
        <p:blipFill rotWithShape="1">
          <a:blip r:embed="rId3">
            <a:alphaModFix/>
          </a:blip>
          <a:srcRect b="0" l="0" r="0" t="18831"/>
          <a:stretch/>
        </p:blipFill>
        <p:spPr>
          <a:xfrm>
            <a:off x="3749700" y="0"/>
            <a:ext cx="4279525" cy="1570099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Shape 995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96" name="Shape 996"/>
          <p:cNvCxnSpPr>
            <a:stCxn id="995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97" name="Shape 997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98" name="Shape 998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99" name="Shape 999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0" name="Shape 1000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1001" name="Shape 1001"/>
          <p:cNvCxnSpPr>
            <a:stCxn id="1000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02" name="Shape 1002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3" name="Shape 1003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4" name="Shape 1004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5" name="Shape 1005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06" name="Shape 1006"/>
          <p:cNvCxnSpPr>
            <a:stCxn id="997" idx="3"/>
            <a:endCxn id="1005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7" name="Shape 1007"/>
          <p:cNvCxnSpPr>
            <a:endCxn id="997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8" name="Shape 1008"/>
          <p:cNvCxnSpPr>
            <a:endCxn id="998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9" name="Shape 1009"/>
          <p:cNvCxnSpPr>
            <a:endCxn id="999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0" name="Shape 1010"/>
          <p:cNvCxnSpPr>
            <a:endCxn id="1002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1" name="Shape 1011"/>
          <p:cNvCxnSpPr>
            <a:endCxn id="1003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2" name="Shape 1012"/>
          <p:cNvCxnSpPr>
            <a:endCxn id="1004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3" name="Shape 1013"/>
          <p:cNvSpPr txBox="1"/>
          <p:nvPr/>
        </p:nvSpPr>
        <p:spPr>
          <a:xfrm>
            <a:off x="4693512" y="1570100"/>
            <a:ext cx="2391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Actor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Shape 1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75" y="0"/>
            <a:ext cx="670692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Shape 1019"/>
          <p:cNvSpPr txBox="1"/>
          <p:nvPr>
            <p:ph idx="4294967295" type="title"/>
          </p:nvPr>
        </p:nvSpPr>
        <p:spPr>
          <a:xfrm>
            <a:off x="0" y="2264100"/>
            <a:ext cx="2720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2578825" y="4881175"/>
            <a:ext cx="6564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http://tommyboy5000.deviantart.com/art/Rube-Goldberg-machine-485199926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List&lt;Shape&gt;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afterStart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DefaultActor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List&lt;Shape&gt; shapes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afterStart()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act()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31" name="Shape 1031"/>
          <p:cNvCxnSpPr/>
          <p:nvPr/>
        </p:nvCxnSpPr>
        <p:spPr>
          <a:xfrm>
            <a:off x="2455325" y="2215450"/>
            <a:ext cx="0" cy="38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2" name="Shape 1032"/>
          <p:cNvSpPr txBox="1"/>
          <p:nvPr/>
        </p:nvSpPr>
        <p:spPr>
          <a:xfrm>
            <a:off x="2455325" y="2116600"/>
            <a:ext cx="49812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executed for received message</a:t>
            </a:r>
          </a:p>
        </p:txBody>
      </p:sp>
      <p:cxnSp>
        <p:nvCxnSpPr>
          <p:cNvPr id="1033" name="Shape 1033"/>
          <p:cNvCxnSpPr/>
          <p:nvPr/>
        </p:nvCxnSpPr>
        <p:spPr>
          <a:xfrm rot="10800000">
            <a:off x="3433225" y="2822025"/>
            <a:ext cx="0" cy="37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4" name="Shape 1034"/>
          <p:cNvSpPr txBox="1"/>
          <p:nvPr/>
        </p:nvSpPr>
        <p:spPr>
          <a:xfrm>
            <a:off x="3433225" y="2946325"/>
            <a:ext cx="983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 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DefaultActor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List&lt;Shape&gt; shapes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afterStart()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act()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 -&gt; shapes.add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40" name="Shape 1040"/>
          <p:cNvCxnSpPr/>
          <p:nvPr/>
        </p:nvCxnSpPr>
        <p:spPr>
          <a:xfrm rot="10800000">
            <a:off x="2081525" y="251177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1" name="Shape 1041"/>
          <p:cNvSpPr txBox="1"/>
          <p:nvPr/>
        </p:nvSpPr>
        <p:spPr>
          <a:xfrm>
            <a:off x="2455325" y="2356525"/>
            <a:ext cx="5298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continuously receive messages</a:t>
            </a: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one thread at most 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KeywordStoreActor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keywordsRepository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230437"/>
            <a:ext cx="72771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37" y="152400"/>
            <a:ext cx="58303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7" y="152387"/>
            <a:ext cx="5857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337" y="1880012"/>
            <a:ext cx="57435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887" y="261937"/>
            <a:ext cx="36480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337" y="261950"/>
            <a:ext cx="5495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937" y="166662"/>
            <a:ext cx="48672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387" y="1604962"/>
            <a:ext cx="39338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137" y="223825"/>
            <a:ext cx="34575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4466" y="95262"/>
            <a:ext cx="411666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9922" y="-71425"/>
            <a:ext cx="29891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0350" y="890587"/>
            <a:ext cx="33432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83712" y="-9525"/>
            <a:ext cx="4067175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16">
            <a:alphaModFix amt="92000"/>
          </a:blip>
          <a:stretch>
            <a:fillRect/>
          </a:stretch>
        </p:blipFill>
        <p:spPr>
          <a:xfrm>
            <a:off x="-34975" y="-9525"/>
            <a:ext cx="9213900" cy="61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keyword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-&gt;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idGenerator &lt;&lt; keyword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062" name="Shape 1062"/>
          <p:cNvCxnSpPr/>
          <p:nvPr/>
        </p:nvCxnSpPr>
        <p:spPr>
          <a:xfrm rot="10800000">
            <a:off x="4120575" y="14605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3" name="Shape 1063"/>
          <p:cNvSpPr txBox="1"/>
          <p:nvPr/>
        </p:nvSpPr>
        <p:spPr>
          <a:xfrm>
            <a:off x="4494375" y="1305250"/>
            <a:ext cx="1361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 message</a:t>
            </a:r>
          </a:p>
        </p:txBody>
      </p:sp>
      <p:cxnSp>
        <p:nvCxnSpPr>
          <p:cNvPr id="1064" name="Shape 1064"/>
          <p:cNvCxnSpPr/>
          <p:nvPr/>
        </p:nvCxnSpPr>
        <p:spPr>
          <a:xfrm>
            <a:off x="1432150" y="1676400"/>
            <a:ext cx="43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5" name="Shape 1065"/>
          <p:cNvSpPr txBox="1"/>
          <p:nvPr/>
        </p:nvSpPr>
        <p:spPr>
          <a:xfrm>
            <a:off x="70450" y="1521150"/>
            <a:ext cx="1361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 answer</a:t>
            </a:r>
          </a:p>
        </p:txBody>
      </p:sp>
      <p:sp>
        <p:nvSpPr>
          <p:cNvPr id="1066" name="Shape 1066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67" name="Shape 1067"/>
          <p:cNvCxnSpPr/>
          <p:nvPr/>
        </p:nvCxnSpPr>
        <p:spPr>
          <a:xfrm rot="10800000">
            <a:off x="2911100" y="4106250"/>
            <a:ext cx="0" cy="42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8" name="Shape 1068"/>
          <p:cNvSpPr txBox="1"/>
          <p:nvPr/>
        </p:nvSpPr>
        <p:spPr>
          <a:xfrm>
            <a:off x="2911100" y="4216350"/>
            <a:ext cx="1844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to sender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079" name="Shape 10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 txBox="1"/>
          <p:nvPr/>
        </p:nvSpPr>
        <p:spPr>
          <a:xfrm>
            <a:off x="1703850" y="1312350"/>
            <a:ext cx="5736300" cy="25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085" name="Shape 1085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6" name="Shape 108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keywordStoreHandler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idGenerator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sendAndContinue(keyword,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store(id, keyword);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(keywordStoreHandler);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idGeneratorHandler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argument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(idGeneratorHandler);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98" name="Shape 1098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message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04" name="Shape 1104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hape 1109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messageHandler {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generateKeywordId(keyword)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generateTweetId(tweet)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generateFacebookPostId(facebookPost)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6227312" y="1982637"/>
            <a:ext cx="1995900" cy="1065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developer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115" name="Shape 1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hape 1120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DynamicDispatchActor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replyIfExists(generateKeywordId(keyword));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replyIfExists(generateTweetId(tweet));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</p:txBody>
      </p:sp>
      <p:sp>
        <p:nvSpPr>
          <p:cNvPr id="1121" name="Shape 1121"/>
          <p:cNvSpPr txBox="1"/>
          <p:nvPr/>
        </p:nvSpPr>
        <p:spPr>
          <a:xfrm>
            <a:off x="641400" y="629050"/>
            <a:ext cx="8502600" cy="24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keywordStoreHandler = new ReactorMessagingRunnable&lt;Keyword, Object&gt;()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@Override protected Object doRun(final Keyword keyword)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idGenerator.sendAndContinue(keyword, new MessagingRunnable&lt;Id&gt;()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@Override protected void doRun(final Id id)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keywordsRepository.store(id, keyword);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return null;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keywordStoreActor = new ReactiveActor(keywordStoreHandler);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generateId(keyword)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&lt;&lt;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Id id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idGenerator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Id id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keywordsRepository.store id,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idGenerator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id = generateId(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/>
          <p:nvPr/>
        </p:nvSpPr>
        <p:spPr>
          <a:xfrm>
            <a:off x="47980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keywordStoreActor</a:t>
            </a:r>
          </a:p>
        </p:txBody>
      </p:sp>
      <p:sp>
        <p:nvSpPr>
          <p:cNvPr id="1142" name="Shape 1142"/>
          <p:cNvSpPr/>
          <p:nvPr/>
        </p:nvSpPr>
        <p:spPr>
          <a:xfrm>
            <a:off x="600145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</a:t>
            </a:r>
          </a:p>
        </p:txBody>
      </p:sp>
      <p:cxnSp>
        <p:nvCxnSpPr>
          <p:cNvPr id="1143" name="Shape 1143"/>
          <p:cNvCxnSpPr/>
          <p:nvPr/>
        </p:nvCxnSpPr>
        <p:spPr>
          <a:xfrm>
            <a:off x="3323175" y="2300100"/>
            <a:ext cx="2688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4" name="Shape 1144"/>
          <p:cNvCxnSpPr/>
          <p:nvPr/>
        </p:nvCxnSpPr>
        <p:spPr>
          <a:xfrm rot="10800000">
            <a:off x="3323175" y="2857500"/>
            <a:ext cx="268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5" name="Shape 1145"/>
          <p:cNvSpPr txBox="1"/>
          <p:nvPr/>
        </p:nvSpPr>
        <p:spPr>
          <a:xfrm>
            <a:off x="4207225" y="2025000"/>
            <a:ext cx="903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46" name="Shape 1146"/>
          <p:cNvSpPr txBox="1"/>
          <p:nvPr/>
        </p:nvSpPr>
        <p:spPr>
          <a:xfrm>
            <a:off x="4207225" y="2575200"/>
            <a:ext cx="903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/>
          <p:nvPr/>
        </p:nvSpPr>
        <p:spPr>
          <a:xfrm>
            <a:off x="47980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keywordStoreTask</a:t>
            </a:r>
          </a:p>
        </p:txBody>
      </p:sp>
      <p:sp>
        <p:nvSpPr>
          <p:cNvPr id="1152" name="Shape 1152"/>
          <p:cNvSpPr/>
          <p:nvPr/>
        </p:nvSpPr>
        <p:spPr>
          <a:xfrm>
            <a:off x="600145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idGeneratorTask</a:t>
            </a:r>
          </a:p>
        </p:txBody>
      </p:sp>
      <p:sp>
        <p:nvSpPr>
          <p:cNvPr id="1153" name="Shape 1153"/>
          <p:cNvSpPr txBox="1"/>
          <p:nvPr/>
        </p:nvSpPr>
        <p:spPr>
          <a:xfrm>
            <a:off x="750000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54" name="Shape 1154"/>
          <p:cNvSpPr txBox="1"/>
          <p:nvPr/>
        </p:nvSpPr>
        <p:spPr>
          <a:xfrm>
            <a:off x="2115950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get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  <p:sp>
        <p:nvSpPr>
          <p:cNvPr id="1155" name="Shape 1155"/>
          <p:cNvSpPr txBox="1"/>
          <p:nvPr/>
        </p:nvSpPr>
        <p:spPr>
          <a:xfrm>
            <a:off x="6335175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56" name="Shape 1156"/>
          <p:cNvSpPr txBox="1"/>
          <p:nvPr/>
        </p:nvSpPr>
        <p:spPr>
          <a:xfrm>
            <a:off x="7701125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 txBox="1"/>
          <p:nvPr>
            <p:ph idx="4294967295" type="title"/>
          </p:nvPr>
        </p:nvSpPr>
        <p:spPr>
          <a:xfrm>
            <a:off x="3999600" y="2264100"/>
            <a:ext cx="5144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  <p:pic>
        <p:nvPicPr>
          <p:cNvPr id="1162" name="Shape 1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399961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Shape 1163"/>
          <p:cNvSpPr txBox="1"/>
          <p:nvPr/>
        </p:nvSpPr>
        <p:spPr>
          <a:xfrm>
            <a:off x="3999600" y="4477525"/>
            <a:ext cx="514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http://www.projectroomseattle.org/programs-content/2014/6/preparing-for-the-failure-variety-show-the-rube-goldberg-confessionals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cxnSp>
        <p:nvCxnSpPr>
          <p:cNvPr id="1169" name="Shape 1169"/>
          <p:cNvCxnSpPr/>
          <p:nvPr/>
        </p:nvCxnSpPr>
        <p:spPr>
          <a:xfrm rot="10800000">
            <a:off x="4960174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0" name="Shape 1170"/>
          <p:cNvSpPr txBox="1"/>
          <p:nvPr/>
        </p:nvSpPr>
        <p:spPr>
          <a:xfrm>
            <a:off x="5333974" y="68437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71" name="Shape 1171"/>
          <p:cNvCxnSpPr/>
          <p:nvPr/>
        </p:nvCxnSpPr>
        <p:spPr>
          <a:xfrm rot="10800000">
            <a:off x="4346349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2" name="Shape 1172"/>
          <p:cNvSpPr txBox="1"/>
          <p:nvPr/>
        </p:nvSpPr>
        <p:spPr>
          <a:xfrm>
            <a:off x="4720149" y="9455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Shape 1177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178" name="Shape 1178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179" name="Shape 1179"/>
          <p:cNvCxnSpPr/>
          <p:nvPr/>
        </p:nvCxnSpPr>
        <p:spPr>
          <a:xfrm rot="10800000">
            <a:off x="4967230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0" name="Shape 1180"/>
          <p:cNvSpPr txBox="1"/>
          <p:nvPr/>
        </p:nvSpPr>
        <p:spPr>
          <a:xfrm>
            <a:off x="5341030" y="68437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81" name="Shape 1181"/>
          <p:cNvCxnSpPr/>
          <p:nvPr/>
        </p:nvCxnSpPr>
        <p:spPr>
          <a:xfrm rot="10800000">
            <a:off x="4353405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2" name="Shape 1182"/>
          <p:cNvSpPr txBox="1"/>
          <p:nvPr/>
        </p:nvSpPr>
        <p:spPr>
          <a:xfrm>
            <a:off x="4727205" y="9455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83" name="Shape 1183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4" name="Shape 1184"/>
          <p:cNvSpPr txBox="1"/>
          <p:nvPr/>
        </p:nvSpPr>
        <p:spPr>
          <a:xfrm>
            <a:off x="5030586" y="14957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binded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190" name="Shape 1190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91" name="Shape 1191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192" name="Shape 1192"/>
          <p:cNvCxnSpPr/>
          <p:nvPr/>
        </p:nvCxnSpPr>
        <p:spPr>
          <a:xfrm rot="10800000">
            <a:off x="4974286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3" name="Shape 1193"/>
          <p:cNvSpPr txBox="1"/>
          <p:nvPr/>
        </p:nvSpPr>
        <p:spPr>
          <a:xfrm>
            <a:off x="5348086" y="684375"/>
            <a:ext cx="2010899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94" name="Shape 1194"/>
          <p:cNvCxnSpPr/>
          <p:nvPr/>
        </p:nvCxnSpPr>
        <p:spPr>
          <a:xfrm rot="10800000">
            <a:off x="4360461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5" name="Shape 1195"/>
          <p:cNvSpPr txBox="1"/>
          <p:nvPr/>
        </p:nvSpPr>
        <p:spPr>
          <a:xfrm>
            <a:off x="4734261" y="945550"/>
            <a:ext cx="2010899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96" name="Shape 1196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7" name="Shape 1197"/>
          <p:cNvSpPr txBox="1"/>
          <p:nvPr/>
        </p:nvSpPr>
        <p:spPr>
          <a:xfrm>
            <a:off x="5030586" y="14957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binded</a:t>
            </a:r>
          </a:p>
        </p:txBody>
      </p:sp>
      <p:cxnSp>
        <p:nvCxnSpPr>
          <p:cNvPr id="1198" name="Shape 1198"/>
          <p:cNvCxnSpPr/>
          <p:nvPr/>
        </p:nvCxnSpPr>
        <p:spPr>
          <a:xfrm rot="10800000">
            <a:off x="3450205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9" name="Shape 1199"/>
          <p:cNvSpPr txBox="1"/>
          <p:nvPr/>
        </p:nvSpPr>
        <p:spPr>
          <a:xfrm>
            <a:off x="3824005" y="2388275"/>
            <a:ext cx="2328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keyword is not binded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05" name="Shape 1205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206" name="Shape 1206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07" name="Shape 1207"/>
          <p:cNvSpPr txBox="1"/>
          <p:nvPr/>
        </p:nvSpPr>
        <p:spPr>
          <a:xfrm>
            <a:off x="639150" y="2935126"/>
            <a:ext cx="76764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208" name="Shape 1208"/>
          <p:cNvCxnSpPr/>
          <p:nvPr/>
        </p:nvCxnSpPr>
        <p:spPr>
          <a:xfrm rot="10800000">
            <a:off x="4967230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09" name="Shape 1209"/>
          <p:cNvSpPr txBox="1"/>
          <p:nvPr/>
        </p:nvSpPr>
        <p:spPr>
          <a:xfrm>
            <a:off x="5341030" y="68437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210" name="Shape 1210"/>
          <p:cNvCxnSpPr/>
          <p:nvPr/>
        </p:nvCxnSpPr>
        <p:spPr>
          <a:xfrm rot="10800000">
            <a:off x="4353405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1" name="Shape 1211"/>
          <p:cNvSpPr txBox="1"/>
          <p:nvPr/>
        </p:nvSpPr>
        <p:spPr>
          <a:xfrm>
            <a:off x="4727205" y="9455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sp>
        <p:nvSpPr>
          <p:cNvPr id="1212" name="Shape 1212"/>
          <p:cNvSpPr txBox="1"/>
          <p:nvPr/>
        </p:nvSpPr>
        <p:spPr>
          <a:xfrm>
            <a:off x="5030586" y="14957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binded</a:t>
            </a:r>
          </a:p>
        </p:txBody>
      </p:sp>
      <p:cxnSp>
        <p:nvCxnSpPr>
          <p:cNvPr id="1213" name="Shape 1213"/>
          <p:cNvCxnSpPr/>
          <p:nvPr/>
        </p:nvCxnSpPr>
        <p:spPr>
          <a:xfrm rot="10800000">
            <a:off x="3450205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4" name="Shape 1214"/>
          <p:cNvSpPr txBox="1"/>
          <p:nvPr/>
        </p:nvSpPr>
        <p:spPr>
          <a:xfrm>
            <a:off x="3824005" y="2388275"/>
            <a:ext cx="2300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keyword is not binded</a:t>
            </a:r>
          </a:p>
        </p:txBody>
      </p:sp>
      <p:cxnSp>
        <p:nvCxnSpPr>
          <p:cNvPr id="1215" name="Shape 1215"/>
          <p:cNvCxnSpPr/>
          <p:nvPr/>
        </p:nvCxnSpPr>
        <p:spPr>
          <a:xfrm rot="10800000">
            <a:off x="5164886" y="358073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6" name="Shape 1216"/>
          <p:cNvSpPr txBox="1"/>
          <p:nvPr/>
        </p:nvSpPr>
        <p:spPr>
          <a:xfrm>
            <a:off x="5538686" y="3425480"/>
            <a:ext cx="1947299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</a:t>
            </a: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</a:p>
        </p:txBody>
      </p:sp>
      <p:cxnSp>
        <p:nvCxnSpPr>
          <p:cNvPr id="1217" name="Shape 1217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224" name="Shape 1224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25" name="Shape 1225"/>
          <p:cNvSpPr txBox="1"/>
          <p:nvPr/>
        </p:nvSpPr>
        <p:spPr>
          <a:xfrm>
            <a:off x="639150" y="2935125"/>
            <a:ext cx="76764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226" name="Shape 1226"/>
          <p:cNvCxnSpPr/>
          <p:nvPr/>
        </p:nvCxnSpPr>
        <p:spPr>
          <a:xfrm rot="10800000">
            <a:off x="4960174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27" name="Shape 1227"/>
          <p:cNvSpPr txBox="1"/>
          <p:nvPr/>
        </p:nvSpPr>
        <p:spPr>
          <a:xfrm>
            <a:off x="5333974" y="68437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binded</a:t>
            </a:r>
          </a:p>
        </p:txBody>
      </p:sp>
      <p:cxnSp>
        <p:nvCxnSpPr>
          <p:cNvPr id="1228" name="Shape 1228"/>
          <p:cNvCxnSpPr/>
          <p:nvPr/>
        </p:nvCxnSpPr>
        <p:spPr>
          <a:xfrm rot="10800000">
            <a:off x="4346349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29" name="Shape 1229"/>
          <p:cNvSpPr txBox="1"/>
          <p:nvPr/>
        </p:nvSpPr>
        <p:spPr>
          <a:xfrm>
            <a:off x="4720149" y="9455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sp>
        <p:nvSpPr>
          <p:cNvPr id="1230" name="Shape 1230"/>
          <p:cNvSpPr txBox="1"/>
          <p:nvPr/>
        </p:nvSpPr>
        <p:spPr>
          <a:xfrm>
            <a:off x="5044697" y="1495750"/>
            <a:ext cx="2010899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is not binded</a:t>
            </a:r>
          </a:p>
        </p:txBody>
      </p:sp>
      <p:cxnSp>
        <p:nvCxnSpPr>
          <p:cNvPr id="1231" name="Shape 1231"/>
          <p:cNvCxnSpPr/>
          <p:nvPr/>
        </p:nvCxnSpPr>
        <p:spPr>
          <a:xfrm rot="10800000">
            <a:off x="3450205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32" name="Shape 1232"/>
          <p:cNvSpPr txBox="1"/>
          <p:nvPr/>
        </p:nvSpPr>
        <p:spPr>
          <a:xfrm>
            <a:off x="3824005" y="2388275"/>
            <a:ext cx="1947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id</a:t>
            </a:r>
          </a:p>
        </p:txBody>
      </p:sp>
      <p:cxnSp>
        <p:nvCxnSpPr>
          <p:cNvPr id="1233" name="Shape 1233"/>
          <p:cNvCxnSpPr/>
          <p:nvPr/>
        </p:nvCxnSpPr>
        <p:spPr>
          <a:xfrm rot="10800000">
            <a:off x="4670897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239" name="Shape 1239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40" name="Shape 1240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41" name="Shape 1241"/>
          <p:cNvSpPr txBox="1"/>
          <p:nvPr/>
        </p:nvSpPr>
        <p:spPr>
          <a:xfrm>
            <a:off x="639150" y="2935125"/>
            <a:ext cx="76764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List keywords = keywordsService.extractKeywords() 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keyword =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242" name="Shape 1242"/>
          <p:cNvCxnSpPr/>
          <p:nvPr/>
        </p:nvCxnSpPr>
        <p:spPr>
          <a:xfrm rot="10800000">
            <a:off x="4960174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3" name="Shape 1243"/>
          <p:cNvSpPr txBox="1"/>
          <p:nvPr/>
        </p:nvSpPr>
        <p:spPr>
          <a:xfrm>
            <a:off x="5333974" y="68437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binded</a:t>
            </a:r>
          </a:p>
        </p:txBody>
      </p:sp>
      <p:cxnSp>
        <p:nvCxnSpPr>
          <p:cNvPr id="1244" name="Shape 1244"/>
          <p:cNvCxnSpPr/>
          <p:nvPr/>
        </p:nvCxnSpPr>
        <p:spPr>
          <a:xfrm rot="10800000">
            <a:off x="4346349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5" name="Shape 1245"/>
          <p:cNvSpPr txBox="1"/>
          <p:nvPr/>
        </p:nvSpPr>
        <p:spPr>
          <a:xfrm>
            <a:off x="4720149" y="9455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binded</a:t>
            </a:r>
          </a:p>
        </p:txBody>
      </p:sp>
      <p:sp>
        <p:nvSpPr>
          <p:cNvPr id="1246" name="Shape 1246"/>
          <p:cNvSpPr txBox="1"/>
          <p:nvPr/>
        </p:nvSpPr>
        <p:spPr>
          <a:xfrm>
            <a:off x="5037641" y="14957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done</a:t>
            </a:r>
          </a:p>
        </p:txBody>
      </p:sp>
      <p:cxnSp>
        <p:nvCxnSpPr>
          <p:cNvPr id="1247" name="Shape 1247"/>
          <p:cNvCxnSpPr/>
          <p:nvPr/>
        </p:nvCxnSpPr>
        <p:spPr>
          <a:xfrm rot="10800000">
            <a:off x="4663841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252" name="Shape 1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Shape 1257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DataflowVariable&lt;Keyword&gt;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DataflowVariable&lt;Id&gt;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store(id.getVal(), keyword.getVal());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bind(generateId(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List&lt;Keyword&gt;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(orderByPriority(keywords).get(0));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Shape 1267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id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whenAllBound(keyword, id)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= orderByPriority(keywords)[0]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68" name="Shape 1268"/>
          <p:cNvCxnSpPr/>
          <p:nvPr/>
        </p:nvCxnSpPr>
        <p:spPr>
          <a:xfrm rot="10800000">
            <a:off x="3422049" y="146767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69" name="Shape 1269"/>
          <p:cNvSpPr txBox="1"/>
          <p:nvPr/>
        </p:nvSpPr>
        <p:spPr>
          <a:xfrm>
            <a:off x="3795850" y="1312425"/>
            <a:ext cx="4875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blocked until all mentioned variables are binded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Shape 1279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keywords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keywords.whenBound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keywords =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same mutable state variable without appropriate synchronization, your program is broken.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Shape 1284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.whenBound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Shape 1289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.whenBound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orderByPriorityAsync(keywords)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ordered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.whenBound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ordered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Shape 1294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orderByPriority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5" name="Shape 1295"/>
          <p:cNvSpPr txBox="1"/>
          <p:nvPr/>
        </p:nvSpPr>
        <p:spPr>
          <a:xfrm>
            <a:off x="2889975" y="984944"/>
            <a:ext cx="16539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it[0] }</a:t>
            </a:r>
          </a:p>
        </p:txBody>
      </p:sp>
      <p:sp>
        <p:nvSpPr>
          <p:cNvPr id="1296" name="Shape 1296"/>
          <p:cNvSpPr txBox="1"/>
          <p:nvPr/>
        </p:nvSpPr>
        <p:spPr>
          <a:xfrm>
            <a:off x="4357502" y="984938"/>
            <a:ext cx="36081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&amp;store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Shape 1301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.then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priorityOrderActor.&amp;sendAndPromise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then { it[0] } then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repositoryStoreActor.&amp;sendAndPromise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 txBox="1"/>
          <p:nvPr/>
        </p:nvSpPr>
        <p:spPr>
          <a:xfrm>
            <a:off x="641400" y="1006127"/>
            <a:ext cx="83073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keywords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07" name="Shape 1307"/>
          <p:cNvSpPr txBox="1"/>
          <p:nvPr/>
        </p:nvSpPr>
        <p:spPr>
          <a:xfrm>
            <a:off x="639222" y="2346672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08" name="Shape 1308"/>
          <p:cNvSpPr txBox="1"/>
          <p:nvPr/>
        </p:nvSpPr>
        <p:spPr>
          <a:xfrm>
            <a:off x="641400" y="629050"/>
            <a:ext cx="85026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5743191" y="206740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until new value is binded</a:t>
            </a:r>
          </a:p>
        </p:txBody>
      </p:sp>
      <p:cxnSp>
        <p:nvCxnSpPr>
          <p:cNvPr id="1310" name="Shape 1310"/>
          <p:cNvCxnSpPr/>
          <p:nvPr/>
        </p:nvCxnSpPr>
        <p:spPr>
          <a:xfrm rot="10800000">
            <a:off x="5940766" y="1763900"/>
            <a:ext cx="0" cy="25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11" name="Shape 1311"/>
          <p:cNvSpPr txBox="1"/>
          <p:nvPr/>
        </p:nvSpPr>
        <p:spPr>
          <a:xfrm>
            <a:off x="2388991" y="314392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new value</a:t>
            </a:r>
          </a:p>
        </p:txBody>
      </p:sp>
      <p:cxnSp>
        <p:nvCxnSpPr>
          <p:cNvPr id="1312" name="Shape 1312"/>
          <p:cNvCxnSpPr/>
          <p:nvPr/>
        </p:nvCxnSpPr>
        <p:spPr>
          <a:xfrm rot="10800000">
            <a:off x="2388991" y="3026775"/>
            <a:ext cx="0" cy="27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 txBox="1"/>
          <p:nvPr/>
        </p:nvSpPr>
        <p:spPr>
          <a:xfrm>
            <a:off x="639225" y="2311400"/>
            <a:ext cx="8502600" cy="21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ithPool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allKeywords =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allKeywords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.findAll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({!spamService.isSpam(it)})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.each { keyword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keywords &lt;&lt; keyword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18" name="Shape 1318"/>
          <p:cNvSpPr txBox="1"/>
          <p:nvPr/>
        </p:nvSpPr>
        <p:spPr>
          <a:xfrm>
            <a:off x="641400" y="1006127"/>
            <a:ext cx="83073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keywordsRepository.store keywords.val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19" name="Shape 1319"/>
          <p:cNvSpPr txBox="1"/>
          <p:nvPr/>
        </p:nvSpPr>
        <p:spPr>
          <a:xfrm>
            <a:off x="641400" y="629050"/>
            <a:ext cx="85026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= new DataflowQueue()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 txBox="1"/>
          <p:nvPr/>
        </p:nvSpPr>
        <p:spPr>
          <a:xfrm>
            <a:off x="641400" y="1006127"/>
            <a:ext cx="83073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keywords.wheneverBound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it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25" name="Shape 1325"/>
          <p:cNvSpPr txBox="1"/>
          <p:nvPr/>
        </p:nvSpPr>
        <p:spPr>
          <a:xfrm>
            <a:off x="639222" y="2346672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keywords 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26" name="Shape 1326"/>
          <p:cNvSpPr txBox="1"/>
          <p:nvPr/>
        </p:nvSpPr>
        <p:spPr>
          <a:xfrm>
            <a:off x="641400" y="629050"/>
            <a:ext cx="85026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= new DataflowQueue()</a:t>
            </a:r>
          </a:p>
        </p:txBody>
      </p:sp>
      <p:cxnSp>
        <p:nvCxnSpPr>
          <p:cNvPr id="1327" name="Shape 1327"/>
          <p:cNvCxnSpPr/>
          <p:nvPr/>
        </p:nvCxnSpPr>
        <p:spPr>
          <a:xfrm rot="10800000">
            <a:off x="3139766" y="1467675"/>
            <a:ext cx="275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28" name="Shape 1328"/>
          <p:cNvSpPr txBox="1"/>
          <p:nvPr/>
        </p:nvSpPr>
        <p:spPr>
          <a:xfrm>
            <a:off x="3414875" y="1312425"/>
            <a:ext cx="4875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each time value is binded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Shape 1333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keywordsRepository.store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34" name="Shape 1334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35" name="Shape 1335"/>
          <p:cNvSpPr txBox="1"/>
          <p:nvPr/>
        </p:nvSpPr>
        <p:spPr>
          <a:xfrm>
            <a:off x="641400" y="629050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336" name="Shape 1336"/>
          <p:cNvSpPr txBox="1"/>
          <p:nvPr/>
        </p:nvSpPr>
        <p:spPr>
          <a:xfrm>
            <a:off x="637800" y="3564470"/>
            <a:ext cx="74112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logService.debug keywords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Shape 1341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keywordsRepository.store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keywordsRepositoryChannel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42" name="Shape 1342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keywordsBroadcast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43" name="Shape 1343"/>
          <p:cNvSpPr txBox="1"/>
          <p:nvPr/>
        </p:nvSpPr>
        <p:spPr>
          <a:xfrm>
            <a:off x="641400" y="629050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keywordsBroadcast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DataflowBroadcast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keywordsRepositoryChannel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keywordsBroadcast.createReadChannel()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keywordsLogChannel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keywordsBroadcast.createReadChannel()</a:t>
            </a:r>
          </a:p>
        </p:txBody>
      </p:sp>
      <p:sp>
        <p:nvSpPr>
          <p:cNvPr id="1344" name="Shape 1344"/>
          <p:cNvSpPr txBox="1"/>
          <p:nvPr/>
        </p:nvSpPr>
        <p:spPr>
          <a:xfrm>
            <a:off x="637800" y="3564470"/>
            <a:ext cx="74112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logService.debug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keywordsLogChannel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.val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Shape 1349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15350" y="67074"/>
            <a:ext cx="9174700" cy="50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Shape 13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FURTHER DIVE</a:t>
            </a:r>
          </a:p>
        </p:txBody>
      </p:sp>
      <p:sp>
        <p:nvSpPr>
          <p:cNvPr id="1351" name="Shape 13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Examples from slides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Groovy and Concurrency with GPars by Paul King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Gpars: Concurrency in Java &amp; Groovy by Ken Kousen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Official site</a:t>
            </a:r>
            <a:br>
              <a:rPr lang="en-GB"/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Sources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Slack channel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The GPars User Guide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/>
              </a:rPr>
              <a:t>'Concurrent Groovy with GPars' chapter from 'Groovy in Action' book</a:t>
            </a:r>
          </a:p>
        </p:txBody>
      </p:sp>
      <p:sp>
        <p:nvSpPr>
          <p:cNvPr id="1352" name="Shape 1352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https://s-media-cache-ak0.pinimg.com/originals/94/7b/55/947b558df61fd46caa6d041c1a21bb40.jpg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same mutable state variable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without appropriate synchronization, your program is broken.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Shape 1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662362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Shape 1358"/>
          <p:cNvSpPr txBox="1"/>
          <p:nvPr>
            <p:ph type="title"/>
          </p:nvPr>
        </p:nvSpPr>
        <p:spPr>
          <a:xfrm>
            <a:off x="6623625" y="2506675"/>
            <a:ext cx="2520300" cy="175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</a:p>
        </p:txBody>
      </p:sp>
      <p:sp>
        <p:nvSpPr>
          <p:cNvPr id="1359" name="Shape 1359"/>
          <p:cNvSpPr txBox="1"/>
          <p:nvPr>
            <p:ph type="title"/>
          </p:nvPr>
        </p:nvSpPr>
        <p:spPr>
          <a:xfrm>
            <a:off x="6623625" y="951675"/>
            <a:ext cx="2520300" cy="9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Q/A</a:t>
            </a:r>
          </a:p>
        </p:txBody>
      </p:sp>
      <p:sp>
        <p:nvSpPr>
          <p:cNvPr id="1360" name="Shape 1360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without appropriate synchronization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your program is broken.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25" y="638350"/>
            <a:ext cx="5286374" cy="38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 b="7578" l="0" r="0" t="0"/>
          <a:stretch/>
        </p:blipFill>
        <p:spPr>
          <a:xfrm>
            <a:off x="3857625" y="638350"/>
            <a:ext cx="5286374" cy="35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b="13051" l="0" r="0" t="0"/>
          <a:stretch/>
        </p:blipFill>
        <p:spPr>
          <a:xfrm>
            <a:off x="3857625" y="638350"/>
            <a:ext cx="5286374" cy="33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 b="18160" l="0" r="0" t="0"/>
          <a:stretch/>
        </p:blipFill>
        <p:spPr>
          <a:xfrm>
            <a:off x="3857625" y="638350"/>
            <a:ext cx="5286374" cy="31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67060" l="0" r="0" t="0"/>
          <a:stretch/>
        </p:blipFill>
        <p:spPr>
          <a:xfrm>
            <a:off x="3857625" y="638350"/>
            <a:ext cx="5286374" cy="12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b="79285" l="0" r="0" t="0"/>
          <a:stretch/>
        </p:blipFill>
        <p:spPr>
          <a:xfrm>
            <a:off x="3857625" y="638350"/>
            <a:ext cx="5286374" cy="8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b="83847" l="0" r="0" t="0"/>
          <a:stretch/>
        </p:blipFill>
        <p:spPr>
          <a:xfrm>
            <a:off x="3857625" y="638347"/>
            <a:ext cx="5286374" cy="6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 b="89503" l="0" r="0" t="0"/>
          <a:stretch/>
        </p:blipFill>
        <p:spPr>
          <a:xfrm>
            <a:off x="3857625" y="638349"/>
            <a:ext cx="5286374" cy="4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00" y="876399"/>
            <a:ext cx="7881776" cy="40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https://www.pinterest.com/pin/395190936024778319/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0"/>
            <a:ext cx="8520600" cy="178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D9D9D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traditional thread-based concurrency model built into Java doesn’t match well with the natural human sense for parallelism.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6405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concurrency and parallelism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things to appear in someone’s mind may be “Java Concurrency in Practice” by Brian Göetz,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threads, java.util.concurrent, Fork-Join, parallel streams, reactive, Akka or MapReduce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Groovy, first things to appear in someone’s mind may be Gradle, Grails, Spock, DSLs or scripting.</a:t>
            </a:r>
          </a:p>
        </p:txBody>
      </p:sp>
      <p:pic>
        <p:nvPicPr>
          <p:cNvPr descr="A.0.gif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RecursiveTask&lt;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</a:t>
            </a:r>
            <a:r>
              <a:rPr b="1"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asList(list.get(1), list.get(0))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list.subList(0, list.size() / 2)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list.subList(list.size() / 2, list.size())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merge(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left, right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http://reactivex.io/RxJava/2.x/javadoc/io/reactivex/Flowable.html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260475"/>
            <a:ext cx="3399868" cy="2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75" y="260475"/>
            <a:ext cx="3399875" cy="20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50" y="2653900"/>
            <a:ext cx="3399872" cy="20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911" y="2690125"/>
            <a:ext cx="4018000" cy="19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0" y="2725450"/>
            <a:ext cx="91440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@RestController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GreetingController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template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"Hello, %s!"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counter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@RequestMapping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"/greeting"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@RequestParam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defaultValue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"World"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incrementAndGet()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format(template, name));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7191226" cy="2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0" l="77044" r="0" t="0"/>
          <a:stretch/>
        </p:blipFill>
        <p:spPr>
          <a:xfrm>
            <a:off x="7191224" y="0"/>
            <a:ext cx="1952773" cy="27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8" cy="483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37475" y="-44125"/>
            <a:ext cx="9218948" cy="52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250" y="1607520"/>
            <a:ext cx="3592924" cy="28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17102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parallelism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fork/join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1493525" y="4881175"/>
            <a:ext cx="771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5924"/>
            <a:ext cx="1493518" cy="25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725" y="0"/>
            <a:ext cx="1583250" cy="2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50" y="0"/>
            <a:ext cx="1221124" cy="25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4153" y="2525924"/>
            <a:ext cx="1413850" cy="21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>
            <p:ph type="title"/>
          </p:nvPr>
        </p:nvSpPr>
        <p:spPr>
          <a:xfrm>
            <a:off x="1710225" y="0"/>
            <a:ext cx="5596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45083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remote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Communicating Sequential Processes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Transactional Memory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2010800"/>
            <a:ext cx="6405600" cy="255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 that provides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high-level APIs and DSLs for writing concurrent and parallel code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both in Java and Groovy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support for concepts of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map/reduce, fork/join, asynchronous code, actors, agents, dataflows (not all mentioned)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deserves a little more attention, isn’t it?</a:t>
            </a:r>
          </a:p>
        </p:txBody>
      </p:sp>
      <p:pic>
        <p:nvPicPr>
          <p:cNvPr descr="A.0.gif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08290"/>
            <a:ext cx="6405600" cy="80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Great injustice is that you rarely meet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 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both these lists.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0" y="1849650"/>
            <a:ext cx="5054700" cy="144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GROOVY?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819675" y="4881175"/>
            <a:ext cx="8324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http://forevercuriousmuseum.org/events/rube-goldberg-machine-summer-camp-july-28-29-30-2015/</a:t>
            </a: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699" y="0"/>
            <a:ext cx="4089299" cy="49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unmodifiableCollection(tweets);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14" name="Shape 314"/>
          <p:cNvGrpSpPr/>
          <p:nvPr/>
        </p:nvGrpSpPr>
        <p:grpSpPr>
          <a:xfrm>
            <a:off x="0" y="1250100"/>
            <a:ext cx="9144003" cy="3893400"/>
            <a:chOff x="0" y="1250100"/>
            <a:chExt cx="9191801" cy="3893400"/>
          </a:xfrm>
        </p:grpSpPr>
        <p:pic>
          <p:nvPicPr>
            <p:cNvPr id="315" name="Shape 3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5300" y="1250100"/>
              <a:ext cx="3893400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Shape 316"/>
            <p:cNvPicPr preferRelativeResize="0"/>
            <p:nvPr/>
          </p:nvPicPr>
          <p:blipFill rotWithShape="1">
            <a:blip r:embed="rId3">
              <a:alphaModFix/>
            </a:blip>
            <a:srcRect b="0" l="0" r="70174" t="0"/>
            <a:stretch/>
          </p:blipFill>
          <p:spPr>
            <a:xfrm>
              <a:off x="0" y="1250100"/>
              <a:ext cx="116122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Shape 317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8743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Shape 318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16414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Shape 319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240867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Shape 320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59128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Shape 321"/>
            <p:cNvPicPr preferRelativeResize="0"/>
            <p:nvPr/>
          </p:nvPicPr>
          <p:blipFill rotWithShape="1">
            <a:blip r:embed="rId3">
              <a:alphaModFix/>
            </a:blip>
            <a:srcRect b="0" l="71503" r="0" t="0"/>
            <a:stretch/>
          </p:blipFill>
          <p:spPr>
            <a:xfrm>
              <a:off x="8082325" y="1250100"/>
              <a:ext cx="1109475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Shape 322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6679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Shape 323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7412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29" name="Shape 329"/>
          <p:cNvGrpSpPr/>
          <p:nvPr/>
        </p:nvGrpSpPr>
        <p:grpSpPr>
          <a:xfrm>
            <a:off x="0" y="1250100"/>
            <a:ext cx="9144003" cy="3893400"/>
            <a:chOff x="0" y="1250100"/>
            <a:chExt cx="9144003" cy="3893400"/>
          </a:xfrm>
        </p:grpSpPr>
        <p:grpSp>
          <p:nvGrpSpPr>
            <p:cNvPr id="330" name="Shape 330"/>
            <p:cNvGrpSpPr/>
            <p:nvPr/>
          </p:nvGrpSpPr>
          <p:grpSpPr>
            <a:xfrm>
              <a:off x="0" y="1250100"/>
              <a:ext cx="9144003" cy="3893400"/>
              <a:chOff x="0" y="1250100"/>
              <a:chExt cx="9191801" cy="3893400"/>
            </a:xfrm>
          </p:grpSpPr>
          <p:pic>
            <p:nvPicPr>
              <p:cNvPr id="331" name="Shape 3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625300" y="1250100"/>
                <a:ext cx="3893400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Shape 3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70174" t="0"/>
              <a:stretch/>
            </p:blipFill>
            <p:spPr>
              <a:xfrm>
                <a:off x="0" y="1250100"/>
                <a:ext cx="116122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" name="Shape 333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8743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4" name="Shape 334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16414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Shape 335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240867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6" name="Shape 336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59128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Shape 337"/>
              <p:cNvPicPr preferRelativeResize="0"/>
              <p:nvPr/>
            </p:nvPicPr>
            <p:blipFill rotWithShape="1">
              <a:blip r:embed="rId3">
                <a:alphaModFix/>
              </a:blip>
              <a:srcRect b="0" l="71503" r="0" t="0"/>
              <a:stretch/>
            </p:blipFill>
            <p:spPr>
              <a:xfrm>
                <a:off x="8082325" y="1250100"/>
                <a:ext cx="1109475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8" name="Shape 338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6679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" name="Shape 339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7412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0" name="Shape 340"/>
            <p:cNvPicPr preferRelativeResize="0"/>
            <p:nvPr/>
          </p:nvPicPr>
          <p:blipFill rotWithShape="1">
            <a:blip r:embed="rId3">
              <a:alphaModFix/>
            </a:blip>
            <a:srcRect b="11774" l="10120" r="70175" t="10301"/>
            <a:stretch/>
          </p:blipFill>
          <p:spPr>
            <a:xfrm>
              <a:off x="3697425" y="1651000"/>
              <a:ext cx="1714174" cy="303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Shape 3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977600"/>
              <a:ext cx="6858000" cy="243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/>
        </p:nvSpPr>
        <p:spPr>
          <a:xfrm>
            <a:off x="2464800" y="225450"/>
            <a:ext cx="4214400" cy="4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class SynchronizedCounter {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counter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@Synchronized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incrementAndGet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atomicCounter = atomicCounter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return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@WithReadLock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@WithWriteLock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counter = 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/>
        </p:nvSpPr>
        <p:spPr>
          <a:xfrm>
            <a:off x="1812450" y="1205550"/>
            <a:ext cx="55191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thread1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thread2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startDaemon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thread1, thread2 ]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/>
        </p:nvSpPr>
        <p:spPr>
          <a:xfrm>
            <a:off x="1491300" y="1465200"/>
            <a:ext cx="61614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process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([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'git'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'status'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([],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'.'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processOutput = new StringWriter()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process.consumeProcessOutput processOutput, processOutput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waitFor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86B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processOutput.toString().trim()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472800" y="0"/>
            <a:ext cx="81984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config = new CompilerConfiguration()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config.addCompilationCustomizers(new ASTTransformationCustomizer(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ThreadInterrupt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binding = new Binding(i:0)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shell = new GroovyShell(binding,config)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start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shell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evaluate(userCode)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t.join(1000)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(t.alive)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interrupt()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3914150" y="1235950"/>
            <a:ext cx="48804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TimedInterrupt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=TimeUnit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SECONDS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FibCalculator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472800" y="3309450"/>
            <a:ext cx="51804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ConditionalInterrupt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Quotas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.disallow(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UserService 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longRunningRequest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6405600" cy="112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this talk we will try to fix it. One by one,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explore various use cases of GPars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all its pragmatism and conciseness. </a:t>
            </a:r>
          </a:p>
        </p:txBody>
      </p:sp>
      <p:pic>
        <p:nvPicPr>
          <p:cNvPr descr="A.0.gif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2278375"/>
            <a:ext cx="6405600" cy="109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forgetting neither plain Java nor Groovy adepts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we will use Groovy to empower our solutions and ensure that everything works from Java the same way.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/>
        </p:nvSpPr>
        <p:spPr>
          <a:xfrm>
            <a:off x="307350" y="254475"/>
            <a:ext cx="4639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 from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${Thread.currentThread().name}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6638275" y="254475"/>
            <a:ext cx="1983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'''Multi-line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strings'''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2339400" y="754700"/>
            <a:ext cx="68046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numbers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colors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'#ff0000'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'#00ff00'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'#0000ff'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444000" y="1981550"/>
            <a:ext cx="4070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'unknown'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5365500" y="1492525"/>
            <a:ext cx="34413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increment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curry(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971725" y="2440200"/>
            <a:ext cx="49215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&lt;=&gt;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1702225" y="1486912"/>
            <a:ext cx="2269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carNames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car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74025" y="2697050"/>
            <a:ext cx="3823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2123875" y="4219500"/>
            <a:ext cx="451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@IgnoreIf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os.linux || jdk.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3174000" y="3627300"/>
            <a:ext cx="5970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sneakyThrow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IOException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 don't care"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/>
        </p:nvSpPr>
        <p:spPr>
          <a:xfrm>
            <a:off x="0" y="234350"/>
            <a:ext cx="82887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rows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Sql.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newInstance(url, user, password, driver)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rows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 * FROM table"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0" y="826400"/>
            <a:ext cx="46254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..&lt;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collect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nums)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'yes'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age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times {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'hello!'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 txBox="1"/>
          <p:nvPr/>
        </p:nvSpPr>
        <p:spPr>
          <a:xfrm>
            <a:off x="694800" y="3860675"/>
            <a:ext cx="84492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delta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'jdbc://'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driver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'generic'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 txBox="1"/>
          <p:nvPr/>
        </p:nvSpPr>
        <p:spPr>
          <a:xfrm>
            <a:off x="86250" y="2711400"/>
            <a:ext cx="4070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'poem.txt'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eachLine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line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4156650" y="959825"/>
            <a:ext cx="5007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json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parseText(jsonText)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xml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parseText(xmlText)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xmlBuilder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root(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attribute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elem1(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elem2(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'xml'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/>
        </p:nvSpPr>
        <p:spPr>
          <a:xfrm>
            <a:off x="333050" y="764800"/>
            <a:ext cx="2214000" cy="3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@TypeChecked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@CompileStatic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@Canonical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@InheritConstructors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@Lazy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@Sortable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@Builder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@Delegate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@Memoized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@Singleton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@Log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0" y="74025"/>
            <a:ext cx="90165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@Grab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'org.springframework'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'spring-orm'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'4.3.8.RELEASE'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org.springframework.jdbc.core.JdbcTemplate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283700" y="4391100"/>
            <a:ext cx="8547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GroovyShell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(variables)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'println persons.sort { person -&gt; person.name }'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3120600" y="3515337"/>
            <a:ext cx="3798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please show the square_root of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2849275" y="838700"/>
            <a:ext cx="62289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MetaProgramming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methodMissing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methodArgs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metaClass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doubleIt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delegate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ReturnStatement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returnStatement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macro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"42"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 txBox="1"/>
          <p:nvPr/>
        </p:nvSpPr>
        <p:spPr>
          <a:xfrm>
            <a:off x="2244900" y="2232462"/>
            <a:ext cx="43584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plus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5205200" y="2910950"/>
            <a:ext cx="3021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DatabaseTest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15952" cy="479792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https://www.pinterest.com/pin/527554543837493577/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0" name="Shape 410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2" name="Shape 412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3" name="Shape 413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8" name="Shape 418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24" name="Shape 424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5" name="Shape 425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2" name="Shape 432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4" name="Shape 434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5" name="Shape 435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0" name="Shape 440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46" name="Shape 446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7" name="Shape 447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4" name="Shape 454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6" name="Shape 456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7" name="Shape 457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2" name="Shape 462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67" name="Shape 467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68" name="Shape 468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69" name="Shape 469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70" name="Shape 470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71" name="Shape 471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2" name="Shape 472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9" name="Shape 479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1" name="Shape 481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2" name="Shape 482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7" name="Shape 487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92" name="Shape 492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93" name="Shape 493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94" name="Shape 494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95" name="Shape 495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96" name="Shape 496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97" name="Shape 497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4" name="Shape 504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6" name="Shape 506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7" name="Shape 507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2" name="Shape 512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17" name="Shape 517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518" name="Shape 518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519" name="Shape 519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520" name="Shape 520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21" name="Shape 521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22" name="Shape 522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5132522" y="385137"/>
            <a:ext cx="1656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5132525" y="2818862"/>
            <a:ext cx="1808700" cy="19395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1238125" y="113227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2602262" y="295473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2208212" y="138735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2" name="Shape 532"/>
          <p:cNvSpPr/>
          <p:nvPr/>
        </p:nvSpPr>
        <p:spPr>
          <a:xfrm>
            <a:off x="1451162" y="160613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1451162" y="211673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4" name="Shape 534"/>
          <p:cNvSpPr/>
          <p:nvPr/>
        </p:nvSpPr>
        <p:spPr>
          <a:xfrm>
            <a:off x="3135337" y="283198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5" name="Shape 535"/>
          <p:cNvSpPr/>
          <p:nvPr/>
        </p:nvSpPr>
        <p:spPr>
          <a:xfrm>
            <a:off x="1977512" y="32847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2032407" y="18147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2679337" y="17891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1364387" y="28996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/>
        </p:nvSpPr>
        <p:spPr>
          <a:xfrm>
            <a:off x="1871762" y="244403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0" name="Shape 540"/>
          <p:cNvSpPr/>
          <p:nvPr/>
        </p:nvSpPr>
        <p:spPr>
          <a:xfrm>
            <a:off x="2679338" y="244403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1396112" y="33889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2722262" y="325516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2732287" y="11992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6026300" y="7048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5" name="Shape 545"/>
          <p:cNvSpPr/>
          <p:nvPr/>
        </p:nvSpPr>
        <p:spPr>
          <a:xfrm>
            <a:off x="5269250" y="9236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5269250" y="14342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7" name="Shape 547"/>
          <p:cNvSpPr/>
          <p:nvPr/>
        </p:nvSpPr>
        <p:spPr>
          <a:xfrm>
            <a:off x="5663145" y="9540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6179925" y="14885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5736900" y="17241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5547350" y="5615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6096787" y="295476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5749137" y="36912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3" name="Shape 553"/>
          <p:cNvSpPr/>
          <p:nvPr/>
        </p:nvSpPr>
        <p:spPr>
          <a:xfrm>
            <a:off x="5810362" y="39114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5197237" y="35263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5391425" y="28997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6" name="Shape 556"/>
          <p:cNvSpPr/>
          <p:nvPr/>
        </p:nvSpPr>
        <p:spPr>
          <a:xfrm>
            <a:off x="5228962" y="40156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6165975" y="32848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 txBox="1"/>
          <p:nvPr>
            <p:ph idx="4294967295" type="title"/>
          </p:nvPr>
        </p:nvSpPr>
        <p:spPr>
          <a:xfrm>
            <a:off x="0" y="230680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59" name="Shape 559"/>
          <p:cNvSpPr/>
          <p:nvPr/>
        </p:nvSpPr>
        <p:spPr>
          <a:xfrm>
            <a:off x="755987" y="224218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0" name="Shape 560"/>
          <p:cNvSpPr/>
          <p:nvPr/>
        </p:nvSpPr>
        <p:spPr>
          <a:xfrm>
            <a:off x="723137" y="2684300"/>
            <a:ext cx="486324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 txBox="1"/>
          <p:nvPr>
            <p:ph idx="4294967295" type="title"/>
          </p:nvPr>
        </p:nvSpPr>
        <p:spPr>
          <a:xfrm>
            <a:off x="3923075" y="8945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2" name="Shape 562"/>
          <p:cNvSpPr/>
          <p:nvPr/>
        </p:nvSpPr>
        <p:spPr>
          <a:xfrm>
            <a:off x="4679062" y="8299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3" name="Shape 563"/>
          <p:cNvSpPr/>
          <p:nvPr/>
        </p:nvSpPr>
        <p:spPr>
          <a:xfrm>
            <a:off x="4646212" y="1272050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 txBox="1"/>
          <p:nvPr>
            <p:ph idx="4294967295" type="title"/>
          </p:nvPr>
        </p:nvSpPr>
        <p:spPr>
          <a:xfrm>
            <a:off x="3928412" y="3380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5" name="Shape 565"/>
          <p:cNvSpPr/>
          <p:nvPr/>
        </p:nvSpPr>
        <p:spPr>
          <a:xfrm>
            <a:off x="4684400" y="3315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6" name="Shape 566"/>
          <p:cNvSpPr/>
          <p:nvPr/>
        </p:nvSpPr>
        <p:spPr>
          <a:xfrm>
            <a:off x="4651550" y="3757825"/>
            <a:ext cx="486323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8346202" y="1675450"/>
            <a:ext cx="702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 txBox="1"/>
          <p:nvPr>
            <p:ph idx="4294967295" type="title"/>
          </p:nvPr>
        </p:nvSpPr>
        <p:spPr>
          <a:xfrm>
            <a:off x="7526900" y="2166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9" name="Shape 569"/>
          <p:cNvSpPr/>
          <p:nvPr/>
        </p:nvSpPr>
        <p:spPr>
          <a:xfrm>
            <a:off x="8583987" y="2695450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70" name="Shape 570"/>
          <p:cNvSpPr/>
          <p:nvPr/>
        </p:nvSpPr>
        <p:spPr>
          <a:xfrm>
            <a:off x="8435725" y="2098850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0" l="6041" r="0" t="0"/>
          <a:stretch/>
        </p:blipFill>
        <p:spPr>
          <a:xfrm>
            <a:off x="0" y="672250"/>
            <a:ext cx="6135125" cy="3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0" y="4625400"/>
            <a:ext cx="6135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https://motherboard.vice.com/en_us/article/inside-rube-goldberg-machine-youtube-video-artist-joseph-herschers-bedroom-workshop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4220400" y="771825"/>
            <a:ext cx="49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yermilov17@gmail.com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ork for EPAM Systems since 2011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distributed systems, 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Big Data and automated testing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out of office - 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Groovy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602" name="Shape 602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5" name="Shape 605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7" name="Shape 607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8" name="Shape 608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3" name="Shape 613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18" name="Shape 618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9" name="Shape 619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621" name="Shape 621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Shape 652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5" name="Shape 655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7" name="Shape 657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8" name="Shape 658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3" name="Shape 663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7" name="Shape 667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68" name="Shape 668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9" name="Shape 669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0" name="Shape 670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71" name="Shape 671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7389337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3" name="Shape 673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4" name="Shape 674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5" name="Shape 675"/>
          <p:cNvSpPr/>
          <p:nvPr/>
        </p:nvSpPr>
        <p:spPr>
          <a:xfrm>
            <a:off x="7052887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2" name="Shape 682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3" name="Shape 683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4" name="Shape 684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5" name="Shape 685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86" name="Shape 686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7" name="Shape 687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89" name="Shape 689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1" name="Shape 691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2" name="Shape 692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8" name="Shape 698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9" name="Shape 699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0" name="Shape 700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701" name="Shape 701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2" name="Shape 702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3" name="Shape 703"/>
          <p:cNvSpPr txBox="1"/>
          <p:nvPr/>
        </p:nvSpPr>
        <p:spPr>
          <a:xfrm>
            <a:off x="3775575" y="3001250"/>
            <a:ext cx="16713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704" name="Shape 704"/>
          <p:cNvSpPr/>
          <p:nvPr/>
        </p:nvSpPr>
        <p:spPr>
          <a:xfrm>
            <a:off x="6291537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5" name="Shape 705"/>
          <p:cNvSpPr/>
          <p:nvPr/>
        </p:nvSpPr>
        <p:spPr>
          <a:xfrm>
            <a:off x="5569362" y="3157225"/>
            <a:ext cx="599700" cy="416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706" name="Shape 706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19" name="Shape 719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1" name="Shape 721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2" name="Shape 722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4" name="Shape 724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" name="Shape 725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7" name="Shape 727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1" name="Shape 731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732" name="Shape 732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33" name="Shape 733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4" name="Shape 734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  <p:sp>
        <p:nvSpPr>
          <p:cNvPr id="735" name="Shape 735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36" name="Shape 736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Shape 74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489182" y="0"/>
            <a:ext cx="76548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 txBox="1"/>
          <p:nvPr>
            <p:ph idx="4294967295" type="title"/>
          </p:nvPr>
        </p:nvSpPr>
        <p:spPr>
          <a:xfrm>
            <a:off x="0" y="0"/>
            <a:ext cx="3737400" cy="218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GB" sz="4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5235600" y="4881175"/>
            <a:ext cx="3908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https://discoveryartjoy.wordpress.com/page/2/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9369" l="27787" r="51534" t="61925"/>
          <a:stretch/>
        </p:blipFill>
        <p:spPr>
          <a:xfrm>
            <a:off x="0" y="2972619"/>
            <a:ext cx="2798650" cy="13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#2 for developing concurrent code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Holder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private int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Holder(int n) { this.n =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void assertSanity()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Initializer { 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Holder holder;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void init() { holder = new Holder(42);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assertSanity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holder;</a:t>
            </a:r>
            <a:b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 holder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0" y="1707525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MURPHY’S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Anything that can go wrong will go wrong.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64974" y="3174361"/>
            <a:ext cx="975249" cy="11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6440225" y="3315787"/>
            <a:ext cx="1559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Holder was not properly published!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GParsPool.withExistingPool(pool)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GParsExecutorsPool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ExecutorService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GParsPool.withPool(numberOfThreads, exceptionHandler)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 txBox="1"/>
          <p:nvPr/>
        </p:nvSpPr>
        <p:spPr>
          <a:xfrm>
            <a:off x="1102175" y="1373475"/>
            <a:ext cx="47691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Runtime.getRuntime().availableProcessors() + 1</a:t>
            </a:r>
          </a:p>
        </p:txBody>
      </p:sp>
      <p:cxnSp>
        <p:nvCxnSpPr>
          <p:cNvPr id="780" name="Shape 780"/>
          <p:cNvCxnSpPr/>
          <p:nvPr/>
        </p:nvCxnSpPr>
        <p:spPr>
          <a:xfrm rot="10800000">
            <a:off x="3022000" y="962200"/>
            <a:ext cx="12300" cy="46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6" name="Shape 786"/>
          <p:cNvSpPr txBox="1"/>
          <p:nvPr/>
        </p:nvSpPr>
        <p:spPr>
          <a:xfrm>
            <a:off x="1545150" y="949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545150" y="2199475"/>
            <a:ext cx="60537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8" name="Shape 788"/>
          <p:cNvSpPr txBox="1"/>
          <p:nvPr/>
        </p:nvSpPr>
        <p:spPr>
          <a:xfrm>
            <a:off x="1545150" y="3691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'Done:'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.callAsync()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8990" l="5034" r="78103" t="59859"/>
          <a:stretch/>
        </p:blipFill>
        <p:spPr>
          <a:xfrm>
            <a:off x="219900" y="2836951"/>
            <a:ext cx="2358875" cy="15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#1 for developing concurrent code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-12" y="1559500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MOORE’S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will get exponentially faster.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b="0" l="1594" r="0" t="0"/>
          <a:stretch/>
        </p:blipFill>
        <p:spPr>
          <a:xfrm>
            <a:off x="3824100" y="1170125"/>
            <a:ext cx="4249424" cy="3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idx="1" type="body"/>
          </p:nvPr>
        </p:nvSpPr>
        <p:spPr>
          <a:xfrm>
            <a:off x="4671124" y="2439325"/>
            <a:ext cx="2391599" cy="44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code may not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&amp;extractKeywords.async()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tweets...'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extractKeywordsAsync(latestTweets.get())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fetchLatestTweetsAsync = twitter.&amp;fetchLatestTweets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extractKeywordsAsync(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Loading tweets and e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keywords = extractKeywordsAsync(latestTweets)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eywords.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whenBound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 and 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twitter.&amp;fetchLatestTweets.asyncFun()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googleExtractKeywords()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speculate(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watsonsExtractKeywords(), googleExtractKeywords()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googleExtractKeywords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twitter.fetchLatestTweets()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gmemoize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runForkJoin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(list) { list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&lt; 2) { return list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if (list[0] &lt;= list[1])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list[-1..0]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int middleIndex = list.size() / 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list[0..&lt;middleIndex]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list[middleIndex..&lt;list.size()]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merge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childrenResults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868" name="Shape 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lambdaToClosure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result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 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watsons.extractKeywords(tweets); }),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google.extractKeywords(tweets);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return keywords;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result = executeAsync 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twitter.fetchLatestTweets();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).get(0);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final List tweets = (List) result.get();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watsons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extractKeywords(tweets); }),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google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.minParallel({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List&lt;Shape&gt;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blueCircles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4" name="Shape 894"/>
          <p:cNvSpPr txBox="1"/>
          <p:nvPr>
            <p:ph idx="4294967295" type="body"/>
          </p:nvPr>
        </p:nvSpPr>
        <p:spPr>
          <a:xfrm>
            <a:off x="2786950" y="3175025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program is broken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/>
          <p:nvPr/>
        </p:nvSpPr>
        <p:spPr>
          <a:xfrm>
            <a:off x="790225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00" name="Shape 900"/>
          <p:cNvCxnSpPr>
            <a:stCxn id="899" idx="2"/>
          </p:cNvCxnSpPr>
          <p:nvPr/>
        </p:nvCxnSpPr>
        <p:spPr>
          <a:xfrm>
            <a:off x="1375825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1" name="Shape 901"/>
          <p:cNvSpPr/>
          <p:nvPr/>
        </p:nvSpPr>
        <p:spPr>
          <a:xfrm>
            <a:off x="179875" y="1206500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2" name="Shape 902"/>
          <p:cNvSpPr/>
          <p:nvPr/>
        </p:nvSpPr>
        <p:spPr>
          <a:xfrm>
            <a:off x="179875" y="2470900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3" name="Shape 903"/>
          <p:cNvSpPr/>
          <p:nvPr/>
        </p:nvSpPr>
        <p:spPr>
          <a:xfrm>
            <a:off x="3986400" y="4459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04" name="Shape 904"/>
          <p:cNvCxnSpPr>
            <a:stCxn id="903" idx="2"/>
          </p:cNvCxnSpPr>
          <p:nvPr/>
        </p:nvCxnSpPr>
        <p:spPr>
          <a:xfrm>
            <a:off x="4572000" y="8551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5" name="Shape 905"/>
          <p:cNvSpPr/>
          <p:nvPr/>
        </p:nvSpPr>
        <p:spPr>
          <a:xfrm>
            <a:off x="3376050" y="308467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6" name="Shape 906"/>
          <p:cNvSpPr/>
          <p:nvPr/>
        </p:nvSpPr>
        <p:spPr>
          <a:xfrm>
            <a:off x="3376050" y="371687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7" name="Shape 907"/>
          <p:cNvSpPr/>
          <p:nvPr/>
        </p:nvSpPr>
        <p:spPr>
          <a:xfrm>
            <a:off x="179875" y="4327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8" name="Shape 908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0" name="Shape 910"/>
          <p:cNvSpPr txBox="1"/>
          <p:nvPr/>
        </p:nvSpPr>
        <p:spPr>
          <a:xfrm>
            <a:off x="6773250" y="1051300"/>
            <a:ext cx="187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synchronized</a:t>
            </a:r>
          </a:p>
        </p:txBody>
      </p:sp>
      <p:sp>
        <p:nvSpPr>
          <p:cNvPr id="911" name="Shape 911"/>
          <p:cNvSpPr/>
          <p:nvPr/>
        </p:nvSpPr>
        <p:spPr>
          <a:xfrm>
            <a:off x="3376050" y="1804137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 txBox="1"/>
          <p:nvPr>
            <p:ph idx="4294967295" type="title"/>
          </p:nvPr>
        </p:nvSpPr>
        <p:spPr>
          <a:xfrm>
            <a:off x="3684050" y="2264100"/>
            <a:ext cx="54600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pic>
        <p:nvPicPr>
          <p:cNvPr id="917" name="Shape 9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3739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Shape 918"/>
          <p:cNvSpPr txBox="1"/>
          <p:nvPr/>
        </p:nvSpPr>
        <p:spPr>
          <a:xfrm>
            <a:off x="100" y="4683000"/>
            <a:ext cx="9144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http://www.keywordsuggests.com/DT5zG9YMrnEK707aqUa2IhkNs5vUwu3mV6WrrLHR0soHddyR42EFvbEkYg9kaqswD%7CyremGnEFLO%7CzJXdp0SMQ/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Guard =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Shape&gt;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it.add(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29" name="Shape 929"/>
          <p:cNvCxnSpPr>
            <a:stCxn id="928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30" name="Shape 930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1" name="Shape 931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2" name="Shape 932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3" name="Shape 933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34" name="Shape 934"/>
          <p:cNvCxnSpPr>
            <a:stCxn id="933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35" name="Shape 935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6" name="Shape 936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7" name="Shape 937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8" name="Shape 938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9" name="Shape 939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0" name="Shape 940"/>
          <p:cNvSpPr txBox="1"/>
          <p:nvPr/>
        </p:nvSpPr>
        <p:spPr>
          <a:xfrm>
            <a:off x="6773250" y="1051300"/>
            <a:ext cx="187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</a:t>
            </a:r>
          </a:p>
        </p:txBody>
      </p:sp>
      <p:cxnSp>
        <p:nvCxnSpPr>
          <p:cNvPr id="941" name="Shape 941"/>
          <p:cNvCxnSpPr>
            <a:stCxn id="930" idx="3"/>
            <a:endCxn id="938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2" name="Shape 942"/>
          <p:cNvCxnSpPr>
            <a:endCxn id="930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3" name="Shape 943"/>
          <p:cNvCxnSpPr>
            <a:endCxn id="931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4" name="Shape 944"/>
          <p:cNvCxnSpPr>
            <a:endCxn id="932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5" name="Shape 945"/>
          <p:cNvCxnSpPr>
            <a:endCxn id="935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6" name="Shape 946"/>
          <p:cNvCxnSpPr>
            <a:endCxn id="936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7" name="Shape 947"/>
          <p:cNvCxnSpPr>
            <a:endCxn id="937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